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95" r:id="rId3"/>
    <p:sldId id="1091" r:id="rId4"/>
    <p:sldId id="1096" r:id="rId5"/>
    <p:sldId id="1118" r:id="rId6"/>
    <p:sldId id="1119" r:id="rId7"/>
    <p:sldId id="1120" r:id="rId8"/>
    <p:sldId id="1121" r:id="rId9"/>
    <p:sldId id="1122" r:id="rId10"/>
    <p:sldId id="1127" r:id="rId11"/>
    <p:sldId id="1123" r:id="rId12"/>
    <p:sldId id="1117" r:id="rId13"/>
    <p:sldId id="1111" r:id="rId14"/>
    <p:sldId id="1132" r:id="rId15"/>
    <p:sldId id="1135" r:id="rId16"/>
    <p:sldId id="1128" r:id="rId17"/>
    <p:sldId id="1133" r:id="rId18"/>
    <p:sldId id="1134" r:id="rId19"/>
    <p:sldId id="1129" r:id="rId20"/>
    <p:sldId id="1136" r:id="rId21"/>
    <p:sldId id="1137" r:id="rId22"/>
    <p:sldId id="1130" r:id="rId23"/>
    <p:sldId id="1138" r:id="rId24"/>
    <p:sldId id="1131" r:id="rId25"/>
    <p:sldId id="1139" r:id="rId26"/>
    <p:sldId id="1140" r:id="rId27"/>
    <p:sldId id="1141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3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金属与人类文明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金属的冶炼方法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铝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的冶炼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铝元素是地壳中含量最多的金属元素，主要以铝土矿（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主要成分是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还含有少量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等杂质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）形式存在。要从铝土矿中提取铝，首先要获得纯度较高的氧化铝。由于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是两性氧化物，而杂质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是酸性氧化物，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是碱性氧化物，因而可设计出两种提纯氧化铝的方案。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方案一：碱溶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3645024"/>
            <a:ext cx="6429864" cy="28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方案二：酸溶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599" y="1556792"/>
            <a:ext cx="8620357" cy="308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05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冶炼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要点1.eps" descr="id:21474901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080" y="1412776"/>
            <a:ext cx="1057275" cy="370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4998886"/>
                  </p:ext>
                </p:extLst>
              </p:nvPr>
            </p:nvGraphicFramePr>
            <p:xfrm>
              <a:off x="403730" y="1941207"/>
              <a:ext cx="11236091" cy="43945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00017">
                      <a:extLst>
                        <a:ext uri="{9D8B030D-6E8A-4147-A177-3AD203B41FA5}">
                          <a16:colId xmlns:a16="http://schemas.microsoft.com/office/drawing/2014/main" val="335760062"/>
                        </a:ext>
                      </a:extLst>
                    </a:gridCol>
                    <a:gridCol w="4326765">
                      <a:extLst>
                        <a:ext uri="{9D8B030D-6E8A-4147-A177-3AD203B41FA5}">
                          <a16:colId xmlns:a16="http://schemas.microsoft.com/office/drawing/2014/main" val="861186991"/>
                        </a:ext>
                      </a:extLst>
                    </a:gridCol>
                    <a:gridCol w="5509309">
                      <a:extLst>
                        <a:ext uri="{9D8B030D-6E8A-4147-A177-3AD203B41FA5}">
                          <a16:colId xmlns:a16="http://schemas.microsoft.com/office/drawing/2014/main" val="2855900343"/>
                        </a:ext>
                      </a:extLst>
                    </a:gridCol>
                  </a:tblGrid>
                  <a:tr h="3478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冶炼方法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8346198"/>
                      </a:ext>
                    </a:extLst>
                  </a:tr>
                  <a:tr h="199720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电解法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用电解熔融金属化合物的方法将金属元素还原出来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熔融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通电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熔融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通电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冰晶石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56702569"/>
                      </a:ext>
                    </a:extLst>
                  </a:tr>
                  <a:tr h="113717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高温还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高温下利用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等还原剂将金属元素从化合物中还原出来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Cr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高温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2Cr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56311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4998886"/>
                  </p:ext>
                </p:extLst>
              </p:nvPr>
            </p:nvGraphicFramePr>
            <p:xfrm>
              <a:off x="403730" y="1941207"/>
              <a:ext cx="11236091" cy="433940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00017">
                      <a:extLst>
                        <a:ext uri="{9D8B030D-6E8A-4147-A177-3AD203B41FA5}">
                          <a16:colId xmlns:a16="http://schemas.microsoft.com/office/drawing/2014/main" val="335760062"/>
                        </a:ext>
                      </a:extLst>
                    </a:gridCol>
                    <a:gridCol w="4326765">
                      <a:extLst>
                        <a:ext uri="{9D8B030D-6E8A-4147-A177-3AD203B41FA5}">
                          <a16:colId xmlns:a16="http://schemas.microsoft.com/office/drawing/2014/main" val="861186991"/>
                        </a:ext>
                      </a:extLst>
                    </a:gridCol>
                    <a:gridCol w="5509309">
                      <a:extLst>
                        <a:ext uri="{9D8B030D-6E8A-4147-A177-3AD203B41FA5}">
                          <a16:colId xmlns:a16="http://schemas.microsoft.com/office/drawing/2014/main" val="2855900343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冶炼方法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8346198"/>
                      </a:ext>
                    </a:extLst>
                  </a:tr>
                  <a:tr h="199720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电解法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用电解熔融金属化合物的方法将金属元素还原出来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4093" t="-27744" r="-221" b="-911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6702569"/>
                      </a:ext>
                    </a:extLst>
                  </a:tr>
                  <a:tr h="1793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高温还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原法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高温下利用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等还原剂将金属元素从化合物中还原出来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279" marR="4227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4093" t="-142034" r="-221" b="-13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8563112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37492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7124332"/>
                  </p:ext>
                </p:extLst>
              </p:nvPr>
            </p:nvGraphicFramePr>
            <p:xfrm>
              <a:off x="406574" y="836712"/>
              <a:ext cx="11377264" cy="21945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7607">
                      <a:extLst>
                        <a:ext uri="{9D8B030D-6E8A-4147-A177-3AD203B41FA5}">
                          <a16:colId xmlns:a16="http://schemas.microsoft.com/office/drawing/2014/main" val="247787216"/>
                        </a:ext>
                      </a:extLst>
                    </a:gridCol>
                    <a:gridCol w="5320009">
                      <a:extLst>
                        <a:ext uri="{9D8B030D-6E8A-4147-A177-3AD203B41FA5}">
                          <a16:colId xmlns:a16="http://schemas.microsoft.com/office/drawing/2014/main" val="1471448645"/>
                        </a:ext>
                      </a:extLst>
                    </a:gridCol>
                    <a:gridCol w="4639648">
                      <a:extLst>
                        <a:ext uri="{9D8B030D-6E8A-4147-A177-3AD203B41FA5}">
                          <a16:colId xmlns:a16="http://schemas.microsoft.com/office/drawing/2014/main" val="349699863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冶炼方法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789074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热分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解法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某些不活泼的金属离子获得电子的能力较强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用加热分解其化合物的方法可以得到金属单质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2HgO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2Ag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4Ag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699273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7124332"/>
                  </p:ext>
                </p:extLst>
              </p:nvPr>
            </p:nvGraphicFramePr>
            <p:xfrm>
              <a:off x="406574" y="836712"/>
              <a:ext cx="11377264" cy="21945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7607">
                      <a:extLst>
                        <a:ext uri="{9D8B030D-6E8A-4147-A177-3AD203B41FA5}">
                          <a16:colId xmlns:a16="http://schemas.microsoft.com/office/drawing/2014/main" val="247787216"/>
                        </a:ext>
                      </a:extLst>
                    </a:gridCol>
                    <a:gridCol w="5320009">
                      <a:extLst>
                        <a:ext uri="{9D8B030D-6E8A-4147-A177-3AD203B41FA5}">
                          <a16:colId xmlns:a16="http://schemas.microsoft.com/office/drawing/2014/main" val="1471448645"/>
                        </a:ext>
                      </a:extLst>
                    </a:gridCol>
                    <a:gridCol w="4639648">
                      <a:extLst>
                        <a:ext uri="{9D8B030D-6E8A-4147-A177-3AD203B41FA5}">
                          <a16:colId xmlns:a16="http://schemas.microsoft.com/office/drawing/2014/main" val="3496998631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冶炼方法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7890744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热分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解法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某些不活泼的金属离子获得电子的能力较强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用加热分解其化合物的方法可以得到金属单质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45276" t="-33579" r="-262" b="-59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992738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5412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7048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358" y="3700959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有关金属冶炼的说法，错误的是（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用电解熔融氯化镁的方法冶炼金属镁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在加热条件下利用氢气还原氧化铝得到金属铝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用铝热法冶炼熔点较高的金属铬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直接加热氧化银得到金属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0523" y="3509634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8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0696" y="4209400"/>
            <a:ext cx="840740" cy="299720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9998" y="40050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镁是活泼金属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通过电解熔融氯化镁的方法进行冶炼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铝是活泼金属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不能用氢气还原氧化铝的方法冶炼铝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工业上用电解熔融氧化铝的方法得到金属铝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铝热反应可用于冶炼熔点较高的金属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如铬等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银不活泼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直接加热氧化银可得到金属银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9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活泼金属通过电解法制得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不活泼金属通过热分解法制得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两者之间的金属通过高温还原法制得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顿有所悟.eps" descr="id:21474883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86405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58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铝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、氧化铝的性质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）铝、氧化铝与稀盐酸反应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要点2.eps" descr="id:21474901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57275" cy="370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563407"/>
                  </p:ext>
                </p:extLst>
              </p:nvPr>
            </p:nvGraphicFramePr>
            <p:xfrm>
              <a:off x="459014" y="1916832"/>
              <a:ext cx="11252816" cy="458673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63784">
                      <a:extLst>
                        <a:ext uri="{9D8B030D-6E8A-4147-A177-3AD203B41FA5}">
                          <a16:colId xmlns:a16="http://schemas.microsoft.com/office/drawing/2014/main" val="1023366337"/>
                        </a:ext>
                      </a:extLst>
                    </a:gridCol>
                    <a:gridCol w="9289032">
                      <a:extLst>
                        <a:ext uri="{9D8B030D-6E8A-4147-A177-3AD203B41FA5}">
                          <a16:colId xmlns:a16="http://schemas.microsoft.com/office/drawing/2014/main" val="1052972118"/>
                        </a:ext>
                      </a:extLst>
                    </a:gridCol>
                  </a:tblGrid>
                  <a:tr h="18002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1185105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铝片逐渐溶解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有无色气泡冒出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将点燃的木条放在试管口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有爆鸣声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14539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6HCl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6HCl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7389485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3846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563407"/>
                  </p:ext>
                </p:extLst>
              </p:nvPr>
            </p:nvGraphicFramePr>
            <p:xfrm>
              <a:off x="459014" y="1916832"/>
              <a:ext cx="11252816" cy="447598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63784">
                      <a:extLst>
                        <a:ext uri="{9D8B030D-6E8A-4147-A177-3AD203B41FA5}">
                          <a16:colId xmlns:a16="http://schemas.microsoft.com/office/drawing/2014/main" val="1023366337"/>
                        </a:ext>
                      </a:extLst>
                    </a:gridCol>
                    <a:gridCol w="9289032">
                      <a:extLst>
                        <a:ext uri="{9D8B030D-6E8A-4147-A177-3AD203B41FA5}">
                          <a16:colId xmlns:a16="http://schemas.microsoft.com/office/drawing/2014/main" val="1052972118"/>
                        </a:ext>
                      </a:extLst>
                    </a:gridCol>
                  </a:tblGrid>
                  <a:tr h="21602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11851054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铝片逐渐溶解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有无色气泡冒出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将点燃的木条放在试管口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有爆鸣声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1453903"/>
                      </a:ext>
                    </a:extLst>
                  </a:tr>
                  <a:tr h="60921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180" t="-536000" r="-131" b="-1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73894850"/>
                      </a:ext>
                    </a:extLst>
                  </a:tr>
                  <a:tr h="60921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180" t="-636000" r="-131" b="-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338465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121" name="cc3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126" y="1939244"/>
            <a:ext cx="2490713" cy="192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9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）铝、氧化铝与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307681"/>
              </p:ext>
            </p:extLst>
          </p:nvPr>
        </p:nvGraphicFramePr>
        <p:xfrm>
          <a:off x="360854" y="1412776"/>
          <a:ext cx="11350976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57888">
                  <a:extLst>
                    <a:ext uri="{9D8B030D-6E8A-4147-A177-3AD203B41FA5}">
                      <a16:colId xmlns:a16="http://schemas.microsoft.com/office/drawing/2014/main" val="255490365"/>
                    </a:ext>
                  </a:extLst>
                </a:gridCol>
                <a:gridCol w="9793088">
                  <a:extLst>
                    <a:ext uri="{9D8B030D-6E8A-4147-A177-3AD203B41FA5}">
                      <a16:colId xmlns:a16="http://schemas.microsoft.com/office/drawing/2014/main" val="1065652524"/>
                    </a:ext>
                  </a:extLst>
                </a:gridCol>
              </a:tblGrid>
              <a:tr h="7640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722" marR="5072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837759"/>
                  </a:ext>
                </a:extLst>
              </a:tr>
              <a:tr h="1443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中一开始无气泡产生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一段时间后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铝片溶解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有无色气泡冒出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中铝片溶解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立即产生无色气泡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将点燃的木条放在试管口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都有爆鸣声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722" marR="50722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5494"/>
                  </a:ext>
                </a:extLst>
              </a:tr>
            </a:tbl>
          </a:graphicData>
        </a:graphic>
      </p:graphicFrame>
      <p:pic>
        <p:nvPicPr>
          <p:cNvPr id="6145" name="cd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1698223"/>
            <a:ext cx="5091545" cy="160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963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0889080"/>
                  </p:ext>
                </p:extLst>
              </p:nvPr>
            </p:nvGraphicFramePr>
            <p:xfrm>
              <a:off x="432862" y="836712"/>
              <a:ext cx="11350976" cy="26583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57888">
                      <a:extLst>
                        <a:ext uri="{9D8B030D-6E8A-4147-A177-3AD203B41FA5}">
                          <a16:colId xmlns:a16="http://schemas.microsoft.com/office/drawing/2014/main" val="255490365"/>
                        </a:ext>
                      </a:extLst>
                    </a:gridCol>
                    <a:gridCol w="9793088">
                      <a:extLst>
                        <a:ext uri="{9D8B030D-6E8A-4147-A177-3AD203B41FA5}">
                          <a16:colId xmlns:a16="http://schemas.microsoft.com/office/drawing/2014/main" val="1065652524"/>
                        </a:ext>
                      </a:extLst>
                    </a:gridCol>
                  </a:tblGrid>
                  <a:tr h="13073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722" marR="5072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61984476"/>
                      </a:ext>
                    </a:extLst>
                  </a:tr>
                  <a:tr h="11659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>
                                            <a:solidFill>
                                              <a:srgbClr val="000000"/>
                                            </a:solidFill>
                                          </a:u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722" marR="5072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53782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0889080"/>
                  </p:ext>
                </p:extLst>
              </p:nvPr>
            </p:nvGraphicFramePr>
            <p:xfrm>
              <a:off x="432862" y="836712"/>
              <a:ext cx="11350976" cy="26583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57888">
                      <a:extLst>
                        <a:ext uri="{9D8B030D-6E8A-4147-A177-3AD203B41FA5}">
                          <a16:colId xmlns:a16="http://schemas.microsoft.com/office/drawing/2014/main" val="255490365"/>
                        </a:ext>
                      </a:extLst>
                    </a:gridCol>
                    <a:gridCol w="9793088">
                      <a:extLst>
                        <a:ext uri="{9D8B030D-6E8A-4147-A177-3AD203B41FA5}">
                          <a16:colId xmlns:a16="http://schemas.microsoft.com/office/drawing/2014/main" val="1065652524"/>
                        </a:ext>
                      </a:extLst>
                    </a:gridCol>
                  </a:tblGrid>
                  <a:tr h="13291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0722" marR="5072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055" t="-457" r="-124" b="-1036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1984476"/>
                      </a:ext>
                    </a:extLst>
                  </a:tr>
                  <a:tr h="13291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0722" marR="5072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055" t="-100917" r="-124" b="-41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78298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87884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021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）实验结论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铝既能与稀盐酸反应，又能与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氧化铝既能与稀盐酸反应，又能与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）两性氧化物、两性氢氧化物的概念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两性氧化物：既能与酸反应，又能与碱反应的氧化物，如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两性氢氧化物：既能与酸反应，又能与碱反应的氢氧化物，如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溶于盐酸：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02185"/>
              </a:xfrm>
              <a:blipFill>
                <a:blip r:embed="rId2"/>
                <a:stretch>
                  <a:fillRect l="-796" b="-3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991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8621" y="620688"/>
            <a:ext cx="4924817" cy="6115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6796" y="1268760"/>
            <a:ext cx="475669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73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883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011" y="4857472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7124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体积、等物质的量浓度的硫酸、氢氧化钠溶液分别放在甲、乙两烧杯中，各加等质量的铝片，生成氢气的体积比为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。甲、乙两烧杯中的反应情况可能分别是（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甲、乙中都是铝过量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甲中铝过量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乙中碱过量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甲中酸过量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乙中铝过量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甲中酸过量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乙中碱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过量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62858" y="4684166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9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8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86625"/>
                <a:ext cx="11485848" cy="36504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硫酸、氢氧化钠溶液的体积为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物质的量浓度为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所加铝的物质的量为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。相关化学方程式如下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2        3                                              3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2        2                                                                   3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86625"/>
                <a:ext cx="11485848" cy="3650487"/>
              </a:xfrm>
              <a:blipFill>
                <a:blip r:embed="rId3"/>
                <a:stretch>
                  <a:fillRect l="-796" r="-849" b="-1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72555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3514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若两烧杯中铝均过量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的物质的量之比为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与题意不符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若甲中铝过量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乙中碱过量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则甲中根据酸的量计算放出氢气的物质的量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乙中根据铝的量计算放出氢气的物质的量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。由题意得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故该情况符合题意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若甲中硫酸过量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乙中铝过量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即氢氧化钠不足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这种情况显然不合理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若甲中酸过量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乙中碱过量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即两烧杯中铝均不过量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与题意不符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35142"/>
              </a:xfrm>
              <a:blipFill>
                <a:blip r:embed="rId2"/>
                <a:stretch>
                  <a:fillRect l="-796" r="-849" b="-16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40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本题要注意以下两点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明确题目中涉及的化学反应。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明确相关的物理量和计算方法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利用相关的化学方程式计算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辨析.eps" descr="id:21474902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642110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981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江苏苏州震泽中学高一月考节选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）从铝土矿中提取铝的工艺流程见下图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24典例3.eps" descr="id:21474902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203325" cy="3873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678" y="2038966"/>
            <a:ext cx="8698125" cy="231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72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）请写出铝土矿中的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溶液发生反应的化学方程式：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2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112163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14686" y="3878441"/>
                <a:ext cx="7655718" cy="707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smtClean="0">
                    <a:solidFill>
                      <a:srgbClr val="000000"/>
                    </a:solidFill>
                  </a:rPr>
                  <a:t>2Na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 smtClean="0">
                    <a:solidFill>
                      <a:srgbClr val="000000"/>
                    </a:solidFill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3878441"/>
                <a:ext cx="7655718" cy="707501"/>
              </a:xfrm>
              <a:prstGeom prst="rect">
                <a:avLst/>
              </a:prstGeom>
              <a:blipFill>
                <a:blip r:embed="rId3"/>
                <a:stretch>
                  <a:fillRect l="-1194" b="-86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02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278" y="4759789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94278" y="4543765"/>
                <a:ext cx="11452424" cy="1261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Al</a:t>
                </a:r>
                <a:r>
                  <a:rPr lang="en-US" altLang="zh-CN" sz="2400" baseline="-250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溶液反应生成四羟基合铝酸钠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78" y="4543765"/>
                <a:ext cx="11452424" cy="1261499"/>
              </a:xfrm>
              <a:prstGeom prst="rect">
                <a:avLst/>
              </a:prstGeom>
              <a:blipFill>
                <a:blip r:embed="rId5"/>
                <a:stretch>
                  <a:fillRect l="-852" r="-799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0710" y="1529058"/>
            <a:ext cx="8698125" cy="231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气体通入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溶液发生反应的化学方程式：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2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06583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86694" y="3777352"/>
                <a:ext cx="8015758" cy="763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694" y="3777352"/>
                <a:ext cx="8015758" cy="763414"/>
              </a:xfrm>
              <a:prstGeom prst="rect">
                <a:avLst/>
              </a:prstGeom>
              <a:blipFill>
                <a:blip r:embed="rId3"/>
                <a:stretch>
                  <a:fillRect l="-1217" b="-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02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785464"/>
            <a:ext cx="840740" cy="299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4715" y="1395795"/>
            <a:ext cx="8698125" cy="2316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06574" y="4618632"/>
                <a:ext cx="11440128" cy="1317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足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量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气体通入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溶液反应生成氢氧化铝沉淀和碳酸氢钠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4618632"/>
                <a:ext cx="11440128" cy="1317412"/>
              </a:xfrm>
              <a:prstGeom prst="rect">
                <a:avLst/>
              </a:prstGeom>
              <a:blipFill>
                <a:blip r:embed="rId6"/>
                <a:stretch>
                  <a:fillRect l="-853" r="-8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868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时添加冰晶石的作用是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02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28140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4077072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作助熔剂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02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8534" y="4828427"/>
            <a:ext cx="840740" cy="299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710" y="1653452"/>
            <a:ext cx="8698125" cy="23160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4653136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氧化铝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的熔点高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熔融时耗能大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冰晶石可降低氧化铝的熔化温度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则电解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的时候添加冰晶石的作用是作助熔剂。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15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20688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484784"/>
            <a:ext cx="1409700" cy="3892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常见的冶炼方法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金属冶炼的一般方法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）金属冶炼方法的选择与金属的活泼性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424167"/>
                  </p:ext>
                </p:extLst>
              </p:nvPr>
            </p:nvGraphicFramePr>
            <p:xfrm>
              <a:off x="378106" y="3239110"/>
              <a:ext cx="11422985" cy="23035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70056">
                      <a:extLst>
                        <a:ext uri="{9D8B030D-6E8A-4147-A177-3AD203B41FA5}">
                          <a16:colId xmlns:a16="http://schemas.microsoft.com/office/drawing/2014/main" val="3926983478"/>
                        </a:ext>
                      </a:extLst>
                    </a:gridCol>
                    <a:gridCol w="2033831">
                      <a:extLst>
                        <a:ext uri="{9D8B030D-6E8A-4147-A177-3AD203B41FA5}">
                          <a16:colId xmlns:a16="http://schemas.microsoft.com/office/drawing/2014/main" val="862358060"/>
                        </a:ext>
                      </a:extLst>
                    </a:gridCol>
                    <a:gridCol w="2592451">
                      <a:extLst>
                        <a:ext uri="{9D8B030D-6E8A-4147-A177-3AD203B41FA5}">
                          <a16:colId xmlns:a16="http://schemas.microsoft.com/office/drawing/2014/main" val="3249226841"/>
                        </a:ext>
                      </a:extLst>
                    </a:gridCol>
                    <a:gridCol w="1710422">
                      <a:extLst>
                        <a:ext uri="{9D8B030D-6E8A-4147-A177-3AD203B41FA5}">
                          <a16:colId xmlns:a16="http://schemas.microsoft.com/office/drawing/2014/main" val="1057289574"/>
                        </a:ext>
                      </a:extLst>
                    </a:gridCol>
                    <a:gridCol w="2016225">
                      <a:extLst>
                        <a:ext uri="{9D8B030D-6E8A-4147-A177-3AD203B41FA5}">
                          <a16:colId xmlns:a16="http://schemas.microsoft.com/office/drawing/2014/main" val="4118155172"/>
                        </a:ext>
                      </a:extLst>
                    </a:gridCol>
                  </a:tblGrid>
                  <a:tr h="79208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金属的活动性顺序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endParaRPr 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23908871"/>
                      </a:ext>
                    </a:extLst>
                  </a:tr>
                  <a:tr h="224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金属原子失电子能力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728472"/>
                      </a:ext>
                    </a:extLst>
                  </a:tr>
                  <a:tr h="224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金属离子得电子能力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23558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424167"/>
                  </p:ext>
                </p:extLst>
              </p:nvPr>
            </p:nvGraphicFramePr>
            <p:xfrm>
              <a:off x="378106" y="3239110"/>
              <a:ext cx="11422985" cy="23035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70056">
                      <a:extLst>
                        <a:ext uri="{9D8B030D-6E8A-4147-A177-3AD203B41FA5}">
                          <a16:colId xmlns:a16="http://schemas.microsoft.com/office/drawing/2014/main" val="3926983478"/>
                        </a:ext>
                      </a:extLst>
                    </a:gridCol>
                    <a:gridCol w="2033831">
                      <a:extLst>
                        <a:ext uri="{9D8B030D-6E8A-4147-A177-3AD203B41FA5}">
                          <a16:colId xmlns:a16="http://schemas.microsoft.com/office/drawing/2014/main" val="862358060"/>
                        </a:ext>
                      </a:extLst>
                    </a:gridCol>
                    <a:gridCol w="2592451">
                      <a:extLst>
                        <a:ext uri="{9D8B030D-6E8A-4147-A177-3AD203B41FA5}">
                          <a16:colId xmlns:a16="http://schemas.microsoft.com/office/drawing/2014/main" val="3249226841"/>
                        </a:ext>
                      </a:extLst>
                    </a:gridCol>
                    <a:gridCol w="1710422">
                      <a:extLst>
                        <a:ext uri="{9D8B030D-6E8A-4147-A177-3AD203B41FA5}">
                          <a16:colId xmlns:a16="http://schemas.microsoft.com/office/drawing/2014/main" val="1057289574"/>
                        </a:ext>
                      </a:extLst>
                    </a:gridCol>
                    <a:gridCol w="2016225">
                      <a:extLst>
                        <a:ext uri="{9D8B030D-6E8A-4147-A177-3AD203B41FA5}">
                          <a16:colId xmlns:a16="http://schemas.microsoft.com/office/drawing/2014/main" val="4118155172"/>
                        </a:ext>
                      </a:extLst>
                    </a:gridCol>
                  </a:tblGrid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金属的活动性顺序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endParaRPr 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23908871"/>
                      </a:ext>
                    </a:extLst>
                  </a:tr>
                  <a:tr h="60312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金属原子失电子能力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934" t="-183838" r="-146" b="-11313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728472"/>
                      </a:ext>
                    </a:extLst>
                  </a:tr>
                  <a:tr h="60312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金属离子得电子能力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310" marR="4231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934" t="-283838" r="-146" b="-1313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235588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0914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843648"/>
              </p:ext>
            </p:extLst>
          </p:nvPr>
        </p:nvGraphicFramePr>
        <p:xfrm>
          <a:off x="406574" y="908720"/>
          <a:ext cx="11422985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2782024">
                  <a:extLst>
                    <a:ext uri="{9D8B030D-6E8A-4147-A177-3AD203B41FA5}">
                      <a16:colId xmlns:a16="http://schemas.microsoft.com/office/drawing/2014/main" val="3926983478"/>
                    </a:ext>
                  </a:extLst>
                </a:gridCol>
                <a:gridCol w="2321863">
                  <a:extLst>
                    <a:ext uri="{9D8B030D-6E8A-4147-A177-3AD203B41FA5}">
                      <a16:colId xmlns:a16="http://schemas.microsoft.com/office/drawing/2014/main" val="862358060"/>
                    </a:ext>
                  </a:extLst>
                </a:gridCol>
                <a:gridCol w="2592451">
                  <a:extLst>
                    <a:ext uri="{9D8B030D-6E8A-4147-A177-3AD203B41FA5}">
                      <a16:colId xmlns:a16="http://schemas.microsoft.com/office/drawing/2014/main" val="3249226841"/>
                    </a:ext>
                  </a:extLst>
                </a:gridCol>
                <a:gridCol w="1710422">
                  <a:extLst>
                    <a:ext uri="{9D8B030D-6E8A-4147-A177-3AD203B41FA5}">
                      <a16:colId xmlns:a16="http://schemas.microsoft.com/office/drawing/2014/main" val="1057289574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4118155172"/>
                    </a:ext>
                  </a:extLst>
                </a:gridCol>
              </a:tblGrid>
              <a:tr h="3393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主要冶炼方法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电解法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高温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还原法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热分解法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富集法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761194"/>
                  </a:ext>
                </a:extLst>
              </a:tr>
              <a:tr h="4494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还原剂或特殊措施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物理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189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997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670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）各种冶炼方法示例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热分解法：不活泼的金属可以采用热分解法进行冶炼，即通过加热它们的氧化物使其分解生成金属单质和氧气。如金属汞、银的制取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2HgO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2Ag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4Ag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6707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56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684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高温还原法：利用金属化合物与还原剂在高温下的反应，可以制备大部分金属（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）。常用的还原剂有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和活泼金属等。这种高温下借助还原剂的冶炼方法称为高温还原法。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6842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60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5937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电解法：对于较活泼的金属（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钠、镁、铝等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），一般的还原剂很难将它们从化合物中还原出来，常采用电解熔融化合物的方法来制备这些金属。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熔融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通电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 b="1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熔融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通电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 b="1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熔融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通电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冰晶石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 b="1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5937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363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金属冶炼的一般步骤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）第一步：矿石的富集。目的是除去杂质，提高矿石中有用成分的含量。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）第二步：金属的冶炼。利用氧化还原反应的原理，在一定条件下，用还原剂把金属矿物中的金属离子还原为金属单质。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）第三步：金属的精炼。采用适当的方法提炼出纯金属。如可用电解的方法精炼金属钠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39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金属活动性与冶炼方法的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从左到右，金属单质的还原性、失电子能力依次减弱，金属阳离子的氧化性、得电子能力依次增强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1628800"/>
            <a:ext cx="6645495" cy="119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6861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1267</Words>
  <Application>Microsoft Office PowerPoint</Application>
  <PresentationFormat>自定义</PresentationFormat>
  <Paragraphs>138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409</cp:revision>
  <dcterms:created xsi:type="dcterms:W3CDTF">2020-11-06T05:24:00Z</dcterms:created>
  <dcterms:modified xsi:type="dcterms:W3CDTF">2025-09-27T12:22:07Z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